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36" r:id="rId1"/>
  </p:sldMasterIdLst>
  <p:notesMasterIdLst>
    <p:notesMasterId r:id="rId16"/>
  </p:notesMasterIdLst>
  <p:sldIdLst>
    <p:sldId id="259" r:id="rId2"/>
    <p:sldId id="260" r:id="rId3"/>
    <p:sldId id="261" r:id="rId4"/>
    <p:sldId id="280" r:id="rId5"/>
    <p:sldId id="262" r:id="rId6"/>
    <p:sldId id="263" r:id="rId7"/>
    <p:sldId id="264" r:id="rId8"/>
    <p:sldId id="265" r:id="rId9"/>
    <p:sldId id="266" r:id="rId10"/>
    <p:sldId id="267" r:id="rId11"/>
    <p:sldId id="281" r:id="rId12"/>
    <p:sldId id="282" r:id="rId13"/>
    <p:sldId id="268" r:id="rId14"/>
    <p:sldId id="269" r:id="rId15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зьмин Николай Владимирович" initials="КНВ" lastIdx="1" clrIdx="0">
    <p:extLst>
      <p:ext uri="{19B8F6BF-5375-455C-9EA6-DF929625EA0E}">
        <p15:presenceInfo xmlns:p15="http://schemas.microsoft.com/office/powerpoint/2012/main" userId="S-1-5-21-2159359696-3142663180-1384224084-22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039"/>
    <a:srgbClr val="FF3333"/>
    <a:srgbClr val="FF6600"/>
    <a:srgbClr val="0A4478"/>
    <a:srgbClr val="405A9F"/>
    <a:srgbClr val="639729"/>
    <a:srgbClr val="0316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9638" autoAdjust="0"/>
  </p:normalViewPr>
  <p:slideViewPr>
    <p:cSldViewPr>
      <p:cViewPr>
        <p:scale>
          <a:sx n="100" d="100"/>
          <a:sy n="100" d="100"/>
        </p:scale>
        <p:origin x="252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5-29T11:33:55.761" idx="1">
    <p:pos x="10" y="10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86B1FE-F443-4401-9286-AB2D847B6B97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76C2AD-CC82-4E8F-92B2-78F1A5FC9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725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6E80CED-0F25-49EF-8680-A3F21E4FFCEE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7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6E80CED-0F25-49EF-8680-A3F21E4FFCEE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825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6E80CED-0F25-49EF-8680-A3F21E4FFCEE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6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6E80CED-0F25-49EF-8680-A3F21E4FFCEE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825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6E80CED-0F25-49EF-8680-A3F21E4FFCEE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728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6E80CED-0F25-49EF-8680-A3F21E4FFCEE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181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6E80CED-0F25-49EF-8680-A3F21E4FFCEE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0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6E80CED-0F25-49EF-8680-A3F21E4FFCEE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089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6E80CED-0F25-49EF-8680-A3F21E4FFCEE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583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6E80CED-0F25-49EF-8680-A3F21E4FFCEE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598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6E80CED-0F25-49EF-8680-A3F21E4FFCEE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362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6E80CED-0F25-49EF-8680-A3F21E4FFCEE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785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6E80CED-0F25-49EF-8680-A3F21E4FFCEE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452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6E80CED-0F25-49EF-8680-A3F21E4FFCEE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90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72C8ABC4-8560-4FBA-A560-19206F2AD660}" type="datetimeFigureOut">
              <a:rPr lang="ru-RU" smtClean="0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DE1AE2A-8FCC-4435-BE1E-721ED9DF7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B250C-1F28-48C2-B2CA-5531F4C1B04C}" type="datetimeFigureOut">
              <a:rPr lang="ru-RU" smtClean="0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9FDAB-13A0-4549-BC80-7CE688244E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CDCDA-A25F-4D96-B28E-0D973D7911F0}" type="datetimeFigureOut">
              <a:rPr lang="ru-RU" smtClean="0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1EA5D-F9D7-42B6-960A-14255628D9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3BE9DA-9DC4-4916-A15B-948D70B6339F}" type="datetimeFigureOut">
              <a:rPr lang="ru-RU" smtClean="0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798FC-A624-49A6-9588-F6FC894194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6CBF5-96A2-4935-91B1-EFEF7CF3E3C4}" type="datetimeFigureOut">
              <a:rPr lang="ru-RU" smtClean="0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823C56-1FF1-4BF9-A252-A040C3B70D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C86F67-196C-44F9-97DA-D585707A00ED}" type="datetimeFigureOut">
              <a:rPr lang="ru-RU" smtClean="0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2C00-BF31-4C97-840B-06B81D2C01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880CAB-F254-4BB3-902D-C7B0C8CCD0CC}" type="datetimeFigureOut">
              <a:rPr lang="ru-RU" smtClean="0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318D5-69AE-4FE1-935A-11E20242E7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1C8B91-D4D5-47F1-85AB-BD65D87E3E08}" type="datetimeFigureOut">
              <a:rPr lang="ru-RU" smtClean="0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9B913-2A31-45EC-9E17-24D49E6606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B93EF3-AA55-4C15-B9F1-887C20BBE521}" type="datetimeFigureOut">
              <a:rPr lang="ru-RU" smtClean="0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14205-3E93-4D5A-B4DD-9981C02DFD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88A8E3-4034-4659-913A-06208760F0EE}" type="datetimeFigureOut">
              <a:rPr lang="ru-RU" smtClean="0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F27BD-1526-41A5-90F4-BE6E4982D2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C79FD6-52D3-4D78-BF29-7B83F826945E}" type="datetimeFigureOut">
              <a:rPr lang="ru-RU" smtClean="0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DD8BE-2E6C-4E84-AC5A-A584B89738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DAC4BC62-862E-418E-81C2-55CA064A8B46}" type="datetimeFigureOut">
              <a:rPr lang="ru-RU" smtClean="0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8BCDA913-52EB-4B82-85B0-232A85689B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38" r:id="rId2"/>
    <p:sldLayoutId id="2147484839" r:id="rId3"/>
    <p:sldLayoutId id="2147484840" r:id="rId4"/>
    <p:sldLayoutId id="2147484841" r:id="rId5"/>
    <p:sldLayoutId id="2147484842" r:id="rId6"/>
    <p:sldLayoutId id="2147484843" r:id="rId7"/>
    <p:sldLayoutId id="2147484844" r:id="rId8"/>
    <p:sldLayoutId id="2147484845" r:id="rId9"/>
    <p:sldLayoutId id="2147484846" r:id="rId10"/>
    <p:sldLayoutId id="2147484847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 НИС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040"/>
            <a:ext cx="15536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4008" y="0"/>
            <a:ext cx="3528392" cy="584775"/>
          </a:xfrm>
          <a:prstGeom prst="rect">
            <a:avLst/>
          </a:prstGeom>
          <a:solidFill>
            <a:srgbClr val="405A9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ФГБОУ ВПО «Марийский государственный университет»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132856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РЕГИСТРАЦИЯ В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RESEARCHGAT</a:t>
            </a:r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E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189647"/>
            <a:ext cx="6038150" cy="203955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 НИС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040"/>
            <a:ext cx="15536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4008" y="0"/>
            <a:ext cx="3528392" cy="584775"/>
          </a:xfrm>
          <a:prstGeom prst="rect">
            <a:avLst/>
          </a:prstGeom>
          <a:solidFill>
            <a:srgbClr val="405A9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ФГБОУ ВПО «Марийский государственный университет»</a:t>
            </a:r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229" y="1268760"/>
            <a:ext cx="6115558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59832" y="840993"/>
            <a:ext cx="3450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РЕГИСТРАЦИЯ ЗАВЕРШЕНА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45024"/>
            <a:ext cx="1492271" cy="50405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077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 НИС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040"/>
            <a:ext cx="15536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4008" y="0"/>
            <a:ext cx="3528392" cy="584775"/>
          </a:xfrm>
          <a:prstGeom prst="rect">
            <a:avLst/>
          </a:prstGeom>
          <a:solidFill>
            <a:srgbClr val="405A9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ФГБОУ ВПО «Марийский государственный университет»</a:t>
            </a:r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847" y="1160748"/>
            <a:ext cx="6115558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79912" y="854477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RG -SCORE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45024"/>
            <a:ext cx="1492271" cy="50405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3560582" y="3140968"/>
            <a:ext cx="4176464" cy="22951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bg1"/>
                </a:solidFill>
                <a:latin typeface="Ubuntu"/>
              </a:rPr>
              <a:t>Цель RG-балла – позволить учёному измерять и использовать свой авторитет, отслеживать, насколько в действительности востребованы его работы в научном сообществе</a:t>
            </a:r>
            <a:r>
              <a:rPr lang="ru-RU" dirty="0">
                <a:solidFill>
                  <a:srgbClr val="0070C0"/>
                </a:solidFill>
                <a:latin typeface="Ubuntu"/>
              </a:rPr>
              <a:t>.</a:t>
            </a:r>
            <a:endParaRPr lang="ru-RU" dirty="0">
              <a:solidFill>
                <a:srgbClr val="0070C0"/>
              </a:solidFill>
              <a:latin typeface="Ubuntu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9556006">
            <a:off x="4139952" y="2250858"/>
            <a:ext cx="1008112" cy="57606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47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381" y="1237154"/>
            <a:ext cx="6841327" cy="4864601"/>
          </a:xfrm>
          <a:prstGeom prst="rect">
            <a:avLst/>
          </a:prstGeom>
        </p:spPr>
      </p:pic>
      <p:pic>
        <p:nvPicPr>
          <p:cNvPr id="3074" name="Picture 2" descr="D:\Документы НИСа\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040"/>
            <a:ext cx="15536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4008" y="0"/>
            <a:ext cx="3528392" cy="584775"/>
          </a:xfrm>
          <a:prstGeom prst="rect">
            <a:avLst/>
          </a:prstGeom>
          <a:solidFill>
            <a:srgbClr val="405A9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ФГБОУ ВПО «Марийский государственный университет»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79912" y="854477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RG -SCORE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370755"/>
            <a:ext cx="1492271" cy="50405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4427984" y="2204864"/>
            <a:ext cx="4143137" cy="18722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bg1"/>
                </a:solidFill>
                <a:latin typeface="Ubuntu"/>
              </a:rPr>
              <a:t>«Хотя RG-оценка и показывает индивидуальную репутацию конкретного исследователя, но собранные вместе баллы группы коллег можно рассматривать как отражение результатов учреждения. Таким образом, мы получаем альтернативный взгляд на мировые организации», – утверждают разработчики </a:t>
            </a:r>
            <a:r>
              <a:rPr lang="ru-RU" sz="1400" dirty="0" err="1">
                <a:solidFill>
                  <a:schemeClr val="bg1"/>
                </a:solidFill>
                <a:latin typeface="Ubuntu"/>
              </a:rPr>
              <a:t>ResearchGate</a:t>
            </a:r>
            <a:r>
              <a:rPr lang="ru-RU" sz="1400" dirty="0">
                <a:solidFill>
                  <a:schemeClr val="bg1"/>
                </a:solidFill>
                <a:latin typeface="Ubuntu"/>
              </a:rPr>
              <a:t>.</a:t>
            </a:r>
            <a:r>
              <a:rPr lang="ru-RU" sz="1400" dirty="0" smtClean="0">
                <a:solidFill>
                  <a:schemeClr val="bg1"/>
                </a:solidFill>
                <a:latin typeface="Ubuntu"/>
              </a:rPr>
              <a:t>.</a:t>
            </a:r>
            <a:endParaRPr lang="ru-RU" sz="1400" dirty="0">
              <a:solidFill>
                <a:schemeClr val="bg1"/>
              </a:solidFill>
              <a:latin typeface="Ubuntu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9556006">
            <a:off x="614394" y="3789041"/>
            <a:ext cx="1008112" cy="57606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62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 НИС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040"/>
            <a:ext cx="15536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4008" y="0"/>
            <a:ext cx="3528392" cy="584775"/>
          </a:xfrm>
          <a:prstGeom prst="rect">
            <a:avLst/>
          </a:prstGeom>
          <a:solidFill>
            <a:srgbClr val="405A9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ФГБОУ ВПО «Марийский государственный университет»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51720" y="851426"/>
            <a:ext cx="2412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Возможности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68760" y="1484784"/>
            <a:ext cx="67504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</a:rPr>
              <a:t>Многие авторы публикуют в ней свои полнотекстовые статьи. Т.е., зарегистрировавшись в данной сети, Вы получаете доступ к большому числу статей, которые обычно доступны только за плату.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</a:rPr>
              <a:t>В ней есть развитая функция поиска интересующей Вас информации. По поисковому запросу Вы можете найти: 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</a:rPr>
              <a:t>Ученых</a:t>
            </a: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</a:rPr>
              <a:t> (которые обозначили данную тему своим научным интересом), 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</a:rPr>
              <a:t>Публикации</a:t>
            </a: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</a:rPr>
              <a:t> (из различных баз данных, причем при просмотре списка сразу видно те публикаций, полный текст которых доступен для скачивания. 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</a:rPr>
              <a:t>Вопросы и ответы</a:t>
            </a: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</a:rPr>
              <a:t> (вопросы, которые обсуждают участники сети. Часто они касаются различных практических аспектов организации научных исследований, т.е. какую шкалу или опросник выбрать, какой метод применить и пр., что является очень полезной информации при организации своих исследований), 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</a:rPr>
              <a:t>Темы и группы</a:t>
            </a: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</a:rPr>
              <a:t> (в которых обсуждается данная проблематика), 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</a:rPr>
              <a:t>Учреждения</a:t>
            </a: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</a:rPr>
              <a:t> и пр.</a:t>
            </a:r>
            <a:endParaRPr lang="en-US" sz="14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</a:rPr>
              <a:t>Вы можете просмотреть все публикации интересующих Вас авторов, подписаться на получение информации о появлении у них новых публикаций, посмотреть список их соавторов и людей, которые интересуются близкой тематикой, при желании задать им интересующие Вас вопросы, оставить свой отзыв о публикации и пр. Т.е. это как раз то живое общение, которое делает научный мир теснее, ближе друг к другу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</a:rPr>
              <a:t>.</a:t>
            </a:r>
            <a:endParaRPr lang="en-US" sz="12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815" y="773169"/>
            <a:ext cx="2581766" cy="67973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226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 НИС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040"/>
            <a:ext cx="15536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4008" y="0"/>
            <a:ext cx="3528392" cy="584775"/>
          </a:xfrm>
          <a:prstGeom prst="rect">
            <a:avLst/>
          </a:prstGeom>
          <a:solidFill>
            <a:srgbClr val="405A9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ФГБОУ ВПО «Марийский государственный университет»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67891" y="2204864"/>
            <a:ext cx="67522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ru-RU" sz="4000" b="1" cap="all" dirty="0">
                <a:ln w="0"/>
                <a:solidFill>
                  <a:srgbClr val="0A4478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Спасибо за внимание</a:t>
            </a:r>
            <a:endParaRPr lang="ru-RU" sz="4000" b="1" cap="all" dirty="0">
              <a:ln w="0"/>
              <a:solidFill>
                <a:srgbClr val="0A4478"/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3967" y="3717032"/>
            <a:ext cx="4572000" cy="21390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spc="50" dirty="0">
                <a:ln w="11430"/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Контактная информация: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ru-RU" b="1" i="1" spc="50" dirty="0" smtClean="0">
                <a:ln w="11430"/>
                <a:solidFill>
                  <a:srgbClr val="031627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Кузьмин Н.В. Отдел </a:t>
            </a:r>
            <a:r>
              <a:rPr lang="ru-RU" b="1" i="1" spc="50" dirty="0" err="1" smtClean="0">
                <a:ln w="11430"/>
                <a:solidFill>
                  <a:srgbClr val="031627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ПАиИС</a:t>
            </a:r>
            <a:endParaRPr lang="ru-RU" b="1" i="1" spc="50" dirty="0">
              <a:ln w="11430"/>
              <a:solidFill>
                <a:srgbClr val="031627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i="1" spc="50" dirty="0">
                <a:ln w="11430"/>
                <a:solidFill>
                  <a:srgbClr val="031627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Адрес</a:t>
            </a:r>
            <a:r>
              <a:rPr lang="ru-RU" spc="50" dirty="0">
                <a:ln w="11430"/>
                <a:solidFill>
                  <a:srgbClr val="031627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: г. Йошкар-Ола, пл. Ленина, 1, </a:t>
            </a:r>
            <a:r>
              <a:rPr lang="ru-RU" spc="50" dirty="0" err="1">
                <a:ln w="11430"/>
                <a:solidFill>
                  <a:srgbClr val="031627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каб</a:t>
            </a:r>
            <a:r>
              <a:rPr lang="ru-RU" spc="50" dirty="0">
                <a:ln w="11430"/>
                <a:solidFill>
                  <a:srgbClr val="031627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. </a:t>
            </a:r>
            <a:r>
              <a:rPr lang="ru-RU" spc="50" dirty="0" smtClean="0">
                <a:ln w="11430"/>
                <a:solidFill>
                  <a:srgbClr val="031627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320</a:t>
            </a:r>
            <a:endParaRPr lang="ru-RU" spc="50" dirty="0">
              <a:ln w="11430"/>
              <a:solidFill>
                <a:srgbClr val="031627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ru-RU" i="1" spc="50" dirty="0">
                <a:ln w="11430"/>
                <a:solidFill>
                  <a:srgbClr val="031627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Тел</a:t>
            </a:r>
            <a:r>
              <a:rPr lang="ru-RU" spc="50" dirty="0">
                <a:ln w="11430"/>
                <a:solidFill>
                  <a:srgbClr val="031627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.: (8362) 42-65-98</a:t>
            </a:r>
          </a:p>
          <a:p>
            <a:pPr>
              <a:spcBef>
                <a:spcPts val="600"/>
              </a:spcBef>
              <a:defRPr/>
            </a:pPr>
            <a:r>
              <a:rPr lang="ru-RU" i="1" spc="50" dirty="0">
                <a:ln w="11430"/>
                <a:solidFill>
                  <a:srgbClr val="031627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Е-</a:t>
            </a:r>
            <a:r>
              <a:rPr lang="en-US" i="1" spc="50" dirty="0">
                <a:ln w="11430"/>
                <a:solidFill>
                  <a:srgbClr val="031627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mail</a:t>
            </a:r>
            <a:r>
              <a:rPr lang="en-US" spc="50" dirty="0">
                <a:ln w="11430"/>
                <a:solidFill>
                  <a:srgbClr val="031627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: </a:t>
            </a:r>
            <a:r>
              <a:rPr lang="en-US" spc="50" dirty="0" smtClean="0">
                <a:ln w="11430"/>
                <a:solidFill>
                  <a:srgbClr val="031627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paiis@bk.ru</a:t>
            </a:r>
            <a:endParaRPr lang="ru-RU" spc="50" dirty="0">
              <a:ln w="11430"/>
              <a:solidFill>
                <a:srgbClr val="031627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009490"/>
            <a:ext cx="2733637" cy="92336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716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 НИС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040"/>
            <a:ext cx="15536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4008" y="0"/>
            <a:ext cx="3528392" cy="584775"/>
          </a:xfrm>
          <a:prstGeom prst="rect">
            <a:avLst/>
          </a:prstGeom>
          <a:solidFill>
            <a:srgbClr val="405A9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ФГБОУ ВПО «Марийский государственный университет»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178391"/>
            <a:ext cx="2653774" cy="89638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755576" y="2360889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Бесплатная </a:t>
            </a: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берлинская </a:t>
            </a:r>
            <a:r>
              <a:rPr lang="ru-RU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научно исследовательская </a:t>
            </a: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социальная сеть и средство сотрудничества ученых всех научных дисциплин</a:t>
            </a: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7574" y="3426660"/>
            <a:ext cx="78128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Главной целью </a:t>
            </a: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создателей остается научный обмен идеями, более эффективная организация научных исследований и, в конечном счете, прогресс и новые научные открытия. </a:t>
            </a:r>
            <a:endParaRPr lang="ru-RU" sz="1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862" y="4437112"/>
            <a:ext cx="5631730" cy="153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75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 НИС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040"/>
            <a:ext cx="15536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4008" y="0"/>
            <a:ext cx="3528392" cy="584775"/>
          </a:xfrm>
          <a:prstGeom prst="rect">
            <a:avLst/>
          </a:prstGeom>
          <a:solidFill>
            <a:srgbClr val="405A9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ФГБОУ ВПО «Марийский государственный университет»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976572"/>
            <a:ext cx="6595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ЗАХОДИМ НА САЙТ ПО АДРЕСУ</a:t>
            </a:r>
            <a:endParaRPr lang="ru-RU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1555" y="5523096"/>
            <a:ext cx="6819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Нажимаем на кнопу </a:t>
            </a:r>
            <a:r>
              <a:rPr lang="ru-RU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 for free</a:t>
            </a:r>
            <a:r>
              <a:rPr lang="ru-RU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endParaRPr lang="ru-RU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87" y="1941696"/>
            <a:ext cx="726916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трелка вправо 3"/>
          <p:cNvSpPr/>
          <p:nvPr/>
        </p:nvSpPr>
        <p:spPr>
          <a:xfrm rot="1510903">
            <a:off x="2729513" y="4044393"/>
            <a:ext cx="1296144" cy="429201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17235" y="1368369"/>
            <a:ext cx="4238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www.researchgate.ne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8561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 НИС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040"/>
            <a:ext cx="15536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4008" y="0"/>
            <a:ext cx="3528392" cy="584775"/>
          </a:xfrm>
          <a:prstGeom prst="rect">
            <a:avLst/>
          </a:prstGeom>
          <a:solidFill>
            <a:srgbClr val="405A9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ФГБОУ ВПО «Марийский государственный университет»</a:t>
            </a:r>
          </a:p>
        </p:txBody>
      </p:sp>
      <p:pic>
        <p:nvPicPr>
          <p:cNvPr id="4" name="Рисунок 5" descr="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61" y="1660840"/>
            <a:ext cx="7280894" cy="358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18050" y="1040479"/>
            <a:ext cx="6898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1. ЗАПОЛНЯЕМ ПОЛЯ НА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АНГЛИЙСКОМ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Выноска 2 9"/>
          <p:cNvSpPr/>
          <p:nvPr/>
        </p:nvSpPr>
        <p:spPr>
          <a:xfrm>
            <a:off x="5796136" y="3356992"/>
            <a:ext cx="1872208" cy="504056"/>
          </a:xfrm>
          <a:prstGeom prst="borderCallout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ИМЯ</a:t>
            </a:r>
            <a:endParaRPr lang="ru-RU" dirty="0"/>
          </a:p>
        </p:txBody>
      </p:sp>
      <p:sp>
        <p:nvSpPr>
          <p:cNvPr id="11" name="Выноска 1 10"/>
          <p:cNvSpPr/>
          <p:nvPr/>
        </p:nvSpPr>
        <p:spPr>
          <a:xfrm flipH="1">
            <a:off x="1115616" y="3826371"/>
            <a:ext cx="2211564" cy="468052"/>
          </a:xfrm>
          <a:prstGeom prst="borderCallout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ФАМИЛИЯ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 rot="12478540">
            <a:off x="4678517" y="4580762"/>
            <a:ext cx="720080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27180" y="5623272"/>
            <a:ext cx="5011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ПОТОМ НАЖИМАЕМ КНОПКУ </a:t>
            </a: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</a:t>
            </a: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561" y="5405847"/>
            <a:ext cx="1789678" cy="60451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5649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 НИС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040"/>
            <a:ext cx="15536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4008" y="0"/>
            <a:ext cx="3528392" cy="584775"/>
          </a:xfrm>
          <a:prstGeom prst="rect">
            <a:avLst/>
          </a:prstGeom>
          <a:solidFill>
            <a:srgbClr val="405A9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ФГБОУ ВПО «Марийский государственный университет»</a:t>
            </a:r>
          </a:p>
        </p:txBody>
      </p:sp>
      <p:pic>
        <p:nvPicPr>
          <p:cNvPr id="4" name="Рисунок 3" descr="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3182"/>
            <a:ext cx="6894021" cy="409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15641" y="1115452"/>
            <a:ext cx="6621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</a:t>
            </a: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ПОИСК ПУБЛИКАЦИЙ ПО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НАЗВАНИЮ</a:t>
            </a: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ИМЕНИ</a:t>
            </a: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или по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36989" y="6019217"/>
            <a:ext cx="5526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ЭТОТ ШАГ ПОКА МОЖНО ПРОПУСТИТЬ 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7756022">
            <a:off x="3430930" y="3752341"/>
            <a:ext cx="792088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45" y="5157192"/>
            <a:ext cx="2072371" cy="70000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905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 НИС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040"/>
            <a:ext cx="15536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4008" y="0"/>
            <a:ext cx="3528392" cy="584775"/>
          </a:xfrm>
          <a:prstGeom prst="rect">
            <a:avLst/>
          </a:prstGeom>
          <a:solidFill>
            <a:srgbClr val="405A9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ФГБОУ ВПО «Марийский государственный университет»</a:t>
            </a:r>
          </a:p>
        </p:txBody>
      </p:sp>
      <p:pic>
        <p:nvPicPr>
          <p:cNvPr id="4" name="Рисунок 5" descr="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7255552" cy="449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115452"/>
            <a:ext cx="58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3. ЗАПОЛНЯЕМ ПОЛЯ НА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АНГЛИЙСКОМ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Выноска 2 2"/>
          <p:cNvSpPr/>
          <p:nvPr/>
        </p:nvSpPr>
        <p:spPr>
          <a:xfrm>
            <a:off x="4707946" y="1976384"/>
            <a:ext cx="2304256" cy="432048"/>
          </a:xfrm>
          <a:prstGeom prst="borderCallout2">
            <a:avLst/>
          </a:prstGeom>
          <a:solidFill>
            <a:schemeClr val="bg2">
              <a:lumMod val="5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Введите </a:t>
            </a:r>
            <a:r>
              <a:rPr lang="en-US" sz="1400" dirty="0" smtClean="0">
                <a:solidFill>
                  <a:schemeClr val="bg1"/>
                </a:solidFill>
              </a:rPr>
              <a:t>Mari State University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Выноска 1 6"/>
          <p:cNvSpPr/>
          <p:nvPr/>
        </p:nvSpPr>
        <p:spPr>
          <a:xfrm>
            <a:off x="4707946" y="2505480"/>
            <a:ext cx="2304256" cy="432048"/>
          </a:xfrm>
          <a:prstGeom prst="borderCallout1">
            <a:avLst/>
          </a:prstGeom>
          <a:solidFill>
            <a:schemeClr val="bg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Введите название кафедры</a:t>
            </a:r>
            <a:endParaRPr lang="ru-RU" sz="1400" dirty="0"/>
          </a:p>
        </p:txBody>
      </p:sp>
      <p:sp>
        <p:nvSpPr>
          <p:cNvPr id="8" name="Выноска 1 7"/>
          <p:cNvSpPr/>
          <p:nvPr/>
        </p:nvSpPr>
        <p:spPr>
          <a:xfrm>
            <a:off x="4572000" y="2985208"/>
            <a:ext cx="2319140" cy="397363"/>
          </a:xfrm>
          <a:prstGeom prst="borderCallout1">
            <a:avLst/>
          </a:prstGeom>
          <a:solidFill>
            <a:schemeClr val="bg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Введите адрес электронной почты</a:t>
            </a:r>
            <a:endParaRPr lang="ru-RU" sz="1200" dirty="0"/>
          </a:p>
        </p:txBody>
      </p:sp>
      <p:sp>
        <p:nvSpPr>
          <p:cNvPr id="10" name="Выноска 1 9"/>
          <p:cNvSpPr/>
          <p:nvPr/>
        </p:nvSpPr>
        <p:spPr>
          <a:xfrm>
            <a:off x="4355976" y="3476149"/>
            <a:ext cx="1608842" cy="465656"/>
          </a:xfrm>
          <a:prstGeom prst="borderCallout1">
            <a:avLst/>
          </a:prstGeom>
          <a:solidFill>
            <a:schemeClr val="bg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Введите пароль</a:t>
            </a:r>
            <a:endParaRPr lang="ru-RU" sz="1400" dirty="0"/>
          </a:p>
        </p:txBody>
      </p:sp>
      <p:sp>
        <p:nvSpPr>
          <p:cNvPr id="11" name="Стрелка вправо 10"/>
          <p:cNvSpPr/>
          <p:nvPr/>
        </p:nvSpPr>
        <p:spPr>
          <a:xfrm rot="20002894">
            <a:off x="1358916" y="4611609"/>
            <a:ext cx="864096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50249" y="5887899"/>
            <a:ext cx="4962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НАЖИМАЕМ КНОПКУ 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Free Account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99" y="5240537"/>
            <a:ext cx="2437750" cy="82341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06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 НИС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040"/>
            <a:ext cx="15536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4008" y="0"/>
            <a:ext cx="3528392" cy="584775"/>
          </a:xfrm>
          <a:prstGeom prst="rect">
            <a:avLst/>
          </a:prstGeom>
          <a:solidFill>
            <a:srgbClr val="405A9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ФГБОУ ВПО «Марийский государственный университет»</a:t>
            </a:r>
          </a:p>
        </p:txBody>
      </p:sp>
      <p:pic>
        <p:nvPicPr>
          <p:cNvPr id="4" name="Рисунок 3" descr="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928" y="1772816"/>
            <a:ext cx="7213882" cy="379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126485"/>
            <a:ext cx="6871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</a:t>
            </a: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ВЫБЕРИТЕ  ВАШИ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ДИСЦИПЛИНЫ</a:t>
            </a: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 СПИСКА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Выноска 1 4"/>
          <p:cNvSpPr/>
          <p:nvPr/>
        </p:nvSpPr>
        <p:spPr>
          <a:xfrm>
            <a:off x="4040113" y="3284984"/>
            <a:ext cx="2088232" cy="504056"/>
          </a:xfrm>
          <a:prstGeom prst="borderCallout1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Выберите дисциплины</a:t>
            </a:r>
            <a:endParaRPr lang="ru-RU" sz="1600" dirty="0"/>
          </a:p>
        </p:txBody>
      </p:sp>
      <p:sp>
        <p:nvSpPr>
          <p:cNvPr id="6" name="Стрелка вправо 5"/>
          <p:cNvSpPr/>
          <p:nvPr/>
        </p:nvSpPr>
        <p:spPr>
          <a:xfrm rot="12310805">
            <a:off x="5147187" y="5227180"/>
            <a:ext cx="792088" cy="472857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5846073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ПОТОМ НАЖИМАЕМ КНОПКУ </a:t>
            </a:r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</a:t>
            </a:r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23" y="5344510"/>
            <a:ext cx="2149718" cy="7261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830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 НИС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040"/>
            <a:ext cx="15536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4008" y="0"/>
            <a:ext cx="3528392" cy="584775"/>
          </a:xfrm>
          <a:prstGeom prst="rect">
            <a:avLst/>
          </a:prstGeom>
          <a:solidFill>
            <a:srgbClr val="405A9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ФГБОУ ВПО «Марийский государственный университет»</a:t>
            </a:r>
          </a:p>
        </p:txBody>
      </p:sp>
      <p:pic>
        <p:nvPicPr>
          <p:cNvPr id="4" name="Рисунок 5" descr="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7257849" cy="419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48779" y="1043444"/>
            <a:ext cx="6924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</a:t>
            </a: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ВЫБЕРИТЕ  ВАШИ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УМЕНИЯ</a:t>
            </a: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НАВЫКИ</a:t>
            </a: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 СПИСКА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Выноска 1 5"/>
          <p:cNvSpPr/>
          <p:nvPr/>
        </p:nvSpPr>
        <p:spPr>
          <a:xfrm>
            <a:off x="3995936" y="2424180"/>
            <a:ext cx="2088232" cy="504056"/>
          </a:xfrm>
          <a:prstGeom prst="borderCallout1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Выберите умения и навыки</a:t>
            </a:r>
            <a:endParaRPr lang="ru-RU" sz="1600" dirty="0"/>
          </a:p>
        </p:txBody>
      </p:sp>
      <p:sp>
        <p:nvSpPr>
          <p:cNvPr id="7" name="Стрелка вправо 6"/>
          <p:cNvSpPr/>
          <p:nvPr/>
        </p:nvSpPr>
        <p:spPr>
          <a:xfrm rot="12310805">
            <a:off x="5427046" y="5231220"/>
            <a:ext cx="792088" cy="472857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167922" y="5876407"/>
            <a:ext cx="5310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ПОТОМ НАЖИМАЕМ КНОПКУ </a:t>
            </a:r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</a:t>
            </a:r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228" y="5141068"/>
            <a:ext cx="1933694" cy="65315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899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 НИСа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040"/>
            <a:ext cx="15536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4008" y="0"/>
            <a:ext cx="3528392" cy="584775"/>
          </a:xfrm>
          <a:prstGeom prst="rect">
            <a:avLst/>
          </a:prstGeom>
          <a:solidFill>
            <a:srgbClr val="405A9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ФГБОУ ВПО «Марийский государственный университет»</a:t>
            </a:r>
          </a:p>
        </p:txBody>
      </p:sp>
      <p:pic>
        <p:nvPicPr>
          <p:cNvPr id="4" name="Рисунок 5" descr="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7241580" cy="4389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0142" y="1052736"/>
            <a:ext cx="7110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</a:t>
            </a: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ДОБАВТЕ СВОЮ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ФОТОГРАФИЮ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Выноска 1 2"/>
          <p:cNvSpPr/>
          <p:nvPr/>
        </p:nvSpPr>
        <p:spPr>
          <a:xfrm>
            <a:off x="4962256" y="2298748"/>
            <a:ext cx="2232248" cy="576064"/>
          </a:xfrm>
          <a:prstGeom prst="borderCallout1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Можно добавить свою фотографию</a:t>
            </a:r>
            <a:endParaRPr lang="ru-RU" sz="1400" dirty="0"/>
          </a:p>
        </p:txBody>
      </p:sp>
      <p:sp>
        <p:nvSpPr>
          <p:cNvPr id="7" name="Стрелка вправо 6"/>
          <p:cNvSpPr/>
          <p:nvPr/>
        </p:nvSpPr>
        <p:spPr>
          <a:xfrm rot="12310805">
            <a:off x="5355038" y="5447244"/>
            <a:ext cx="792088" cy="472857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19322" y="5940603"/>
            <a:ext cx="6224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ПОТОМ НАЖИМАЕМ КНОПКУ </a:t>
            </a:r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sign up</a:t>
            </a: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94" y="5497177"/>
            <a:ext cx="1861686" cy="62883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457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7829</TotalTime>
  <Words>430</Words>
  <Application>Microsoft Office PowerPoint</Application>
  <PresentationFormat>Экран (4:3)</PresentationFormat>
  <Paragraphs>72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Calibri</vt:lpstr>
      <vt:lpstr>Century Gothic</vt:lpstr>
      <vt:lpstr>Times New Roman</vt:lpstr>
      <vt:lpstr>Ubuntu</vt:lpstr>
      <vt:lpstr>Verdana</vt:lpstr>
      <vt:lpstr>Wingdings 2</vt:lpstr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Personal 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Трубянов</dc:creator>
  <cp:lastModifiedBy>Кузьмин Николай Владимирович</cp:lastModifiedBy>
  <cp:revision>697</cp:revision>
  <cp:lastPrinted>2014-03-05T05:58:42Z</cp:lastPrinted>
  <dcterms:created xsi:type="dcterms:W3CDTF">2012-10-29T09:52:34Z</dcterms:created>
  <dcterms:modified xsi:type="dcterms:W3CDTF">2014-05-29T09:30:55Z</dcterms:modified>
</cp:coreProperties>
</file>